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Raleway"/>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215AC2-5EBB-4282-84F8-79965BE8C5C0}">
  <a:tblStyle styleId="{82215AC2-5EBB-4282-84F8-79965BE8C5C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bold.fntdata"/><Relationship Id="rId10" Type="http://schemas.openxmlformats.org/officeDocument/2006/relationships/slide" Target="slides/slide4.xml"/><Relationship Id="rId32" Type="http://schemas.openxmlformats.org/officeDocument/2006/relationships/font" Target="fonts/Raleway-regular.fntdata"/><Relationship Id="rId13" Type="http://schemas.openxmlformats.org/officeDocument/2006/relationships/slide" Target="slides/slide7.xml"/><Relationship Id="rId35" Type="http://schemas.openxmlformats.org/officeDocument/2006/relationships/font" Target="fonts/Raleway-boldItalic.fntdata"/><Relationship Id="rId12" Type="http://schemas.openxmlformats.org/officeDocument/2006/relationships/slide" Target="slides/slide6.xml"/><Relationship Id="rId34" Type="http://schemas.openxmlformats.org/officeDocument/2006/relationships/font" Target="fonts/Raleway-italic.fntdata"/><Relationship Id="rId15" Type="http://schemas.openxmlformats.org/officeDocument/2006/relationships/slide" Target="slides/slide9.xml"/><Relationship Id="rId37" Type="http://schemas.openxmlformats.org/officeDocument/2006/relationships/font" Target="fonts/Lato-bold.fntdata"/><Relationship Id="rId14" Type="http://schemas.openxmlformats.org/officeDocument/2006/relationships/slide" Target="slides/slide8.xml"/><Relationship Id="rId36" Type="http://schemas.openxmlformats.org/officeDocument/2006/relationships/font" Target="fonts/Lato-regular.fntdata"/><Relationship Id="rId17" Type="http://schemas.openxmlformats.org/officeDocument/2006/relationships/slide" Target="slides/slide11.xml"/><Relationship Id="rId39" Type="http://schemas.openxmlformats.org/officeDocument/2006/relationships/font" Target="fonts/Lato-boldItalic.fntdata"/><Relationship Id="rId16" Type="http://schemas.openxmlformats.org/officeDocument/2006/relationships/slide" Target="slides/slide10.xml"/><Relationship Id="rId38" Type="http://schemas.openxmlformats.org/officeDocument/2006/relationships/font" Target="fonts/Lato-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c5de55afd3_1_1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c5de55afd3_1_1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c5de55afd3_1_1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c5de55afd3_1_1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c5de55afd3_1_1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c5de55afd3_1_1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c5de55afd3_1_1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c5de55afd3_1_1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c5de55afd3_1_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c5de55afd3_1_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c5de55afd3_1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c5de55afd3_1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c5de55afd3_1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c5de55afd3_1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c5de55afd3_1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c5de55afd3_1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c5de55afd3_1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c5de55afd3_1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c5de55afd3_1_1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c5de55afd3_1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c5de55afd3_1_1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c5de55afd3_1_1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c5de55afd3_1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c5de55afd3_1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c5de55afd3_1_1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c5de55afd3_1_1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c5de55afd3_1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c5de55afd3_1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c5de55afd3_1_1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c5de55afd3_1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c5de55afd3_1_1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c5de55afd3_1_1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c5de55afd3_1_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c5de55afd3_1_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c5de55afd3_0_1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c5de55afd3_0_1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c5de55afd3_0_1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c5de55afd3_0_1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c5de55afd3_0_1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c5de55afd3_0_1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Digital transparency refers to the concept of making information and data about government actions, policies, and decision-making processes readily available and accessible to the public through the use of digital technology. In Taiwan, digital transparency has been promoted as a way to increase government accountability and to improve the efficiency and effectiveness of government services.</a:t>
            </a: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c5de55afd3_0_1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c5de55afd3_0_1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c5de55afd3_0_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c5de55afd3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c5de55afd3_1_1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c5de55afd3_1_1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c5de55afd3_1_1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c5de55afd3_1_1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hyperlink" Target="https://github.com/osAIran/os-plan-coalition-ira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3680"/>
              <a:t>A proposal for </a:t>
            </a:r>
            <a:r>
              <a:rPr lang="en" sz="3680"/>
              <a:t>transparization</a:t>
            </a:r>
            <a:r>
              <a:rPr lang="en" sz="3680"/>
              <a:t> of the future of Iran</a:t>
            </a:r>
            <a:endParaRPr sz="3680"/>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 we create a better future?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Source Open Science </a:t>
            </a:r>
            <a:endParaRPr/>
          </a:p>
        </p:txBody>
      </p:sp>
      <p:sp>
        <p:nvSpPr>
          <p:cNvPr id="151" name="Google Shape;151;p22"/>
          <p:cNvSpPr txBox="1"/>
          <p:nvPr>
            <p:ph idx="1" type="body"/>
          </p:nvPr>
        </p:nvSpPr>
        <p:spPr>
          <a:xfrm>
            <a:off x="727650" y="1966850"/>
            <a:ext cx="7688700" cy="2759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The progress of the scientific work is </a:t>
            </a:r>
            <a:r>
              <a:rPr lang="en" sz="1500">
                <a:solidFill>
                  <a:schemeClr val="dk1"/>
                </a:solidFill>
              </a:rPr>
              <a:t>recorded</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This introduces the concept of active updating scientific work and admitting scientific work is not error free</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Open source science makes it possible for anyone to collaborate and propose new plans for the future of Iran, make a copy of any plans, modify and suggest changes, raise their questions and criticize the existing plans.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All these processes are completely transparent </a:t>
            </a:r>
            <a:endParaRPr sz="1500">
              <a:solidFill>
                <a:schemeClr val="dk1"/>
              </a:solidFill>
            </a:endParaRPr>
          </a:p>
        </p:txBody>
      </p:sp>
      <p:sp>
        <p:nvSpPr>
          <p:cNvPr id="152" name="Google Shape;152;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Deliberative</a:t>
            </a:r>
            <a:r>
              <a:rPr lang="en"/>
              <a:t> Democracy</a:t>
            </a:r>
            <a:endParaRPr/>
          </a:p>
        </p:txBody>
      </p:sp>
      <p:sp>
        <p:nvSpPr>
          <p:cNvPr id="158" name="Google Shape;158;p23"/>
          <p:cNvSpPr txBox="1"/>
          <p:nvPr>
            <p:ph idx="1" type="body"/>
          </p:nvPr>
        </p:nvSpPr>
        <p:spPr>
          <a:xfrm>
            <a:off x="729450" y="1942100"/>
            <a:ext cx="717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chemeClr val="dk1"/>
                </a:solidFill>
              </a:rPr>
              <a:t>In deliberative democracy, citizens exchange arguments and consider different claims that are designed to secure the public good. Through this conversation, citizens can come to an agreement and reach consensus about what procedure, action, or policy will best produce the public good. </a:t>
            </a:r>
            <a:endParaRPr sz="1500">
              <a:solidFill>
                <a:schemeClr val="dk1"/>
              </a:solidFill>
            </a:endParaRPr>
          </a:p>
        </p:txBody>
      </p:sp>
      <p:pic>
        <p:nvPicPr>
          <p:cNvPr id="159" name="Google Shape;159;p23"/>
          <p:cNvPicPr preferRelativeResize="0"/>
          <p:nvPr/>
        </p:nvPicPr>
        <p:blipFill>
          <a:blip r:embed="rId3">
            <a:alphaModFix/>
          </a:blip>
          <a:stretch>
            <a:fillRect/>
          </a:stretch>
        </p:blipFill>
        <p:spPr>
          <a:xfrm>
            <a:off x="1899137" y="3254700"/>
            <a:ext cx="5345725" cy="1559175"/>
          </a:xfrm>
          <a:prstGeom prst="rect">
            <a:avLst/>
          </a:prstGeom>
          <a:noFill/>
          <a:ln>
            <a:noFill/>
          </a:ln>
        </p:spPr>
      </p:pic>
      <p:sp>
        <p:nvSpPr>
          <p:cNvPr id="160" name="Google Shape;160;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Deliberative/Participatory Digital Democracy</a:t>
            </a:r>
            <a:endParaRPr/>
          </a:p>
        </p:txBody>
      </p:sp>
      <p:sp>
        <p:nvSpPr>
          <p:cNvPr id="166" name="Google Shape;166;p24"/>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chemeClr val="dk1"/>
                </a:solidFill>
              </a:rPr>
              <a:t>Digital democracy social media platforms can o</a:t>
            </a:r>
            <a:r>
              <a:rPr lang="en" sz="1500">
                <a:solidFill>
                  <a:schemeClr val="dk1"/>
                </a:solidFill>
              </a:rPr>
              <a:t>pen</a:t>
            </a:r>
            <a:r>
              <a:rPr lang="en" sz="1500">
                <a:solidFill>
                  <a:schemeClr val="dk1"/>
                </a:solidFill>
              </a:rPr>
              <a:t> up </a:t>
            </a:r>
            <a:r>
              <a:rPr lang="en" sz="1500">
                <a:solidFill>
                  <a:schemeClr val="dk1"/>
                </a:solidFill>
              </a:rPr>
              <a:t>governmental</a:t>
            </a:r>
            <a:r>
              <a:rPr lang="en" sz="1500">
                <a:solidFill>
                  <a:schemeClr val="dk1"/>
                </a:solidFill>
              </a:rPr>
              <a:t> affairs with </a:t>
            </a:r>
            <a:r>
              <a:rPr lang="en" sz="1500">
                <a:solidFill>
                  <a:schemeClr val="dk1"/>
                </a:solidFill>
              </a:rPr>
              <a:t>analyzing</a:t>
            </a:r>
            <a:r>
              <a:rPr lang="en" sz="1500">
                <a:solidFill>
                  <a:schemeClr val="dk1"/>
                </a:solidFill>
              </a:rPr>
              <a:t> how large crowd thinks, find solutions, reach consensus and translate the consensus into </a:t>
            </a:r>
            <a:r>
              <a:rPr lang="en" sz="1500">
                <a:solidFill>
                  <a:schemeClr val="dk1"/>
                </a:solidFill>
              </a:rPr>
              <a:t>legalese</a:t>
            </a:r>
            <a:r>
              <a:rPr lang="en" sz="1500">
                <a:solidFill>
                  <a:schemeClr val="dk1"/>
                </a:solidFill>
              </a:rPr>
              <a:t> and make it law.</a:t>
            </a:r>
            <a:endParaRPr sz="1500">
              <a:solidFill>
                <a:schemeClr val="dk1"/>
              </a:solidFill>
            </a:endParaRPr>
          </a:p>
        </p:txBody>
      </p:sp>
      <p:pic>
        <p:nvPicPr>
          <p:cNvPr id="167" name="Google Shape;167;p24"/>
          <p:cNvPicPr preferRelativeResize="0"/>
          <p:nvPr/>
        </p:nvPicPr>
        <p:blipFill>
          <a:blip r:embed="rId3">
            <a:alphaModFix/>
          </a:blip>
          <a:stretch>
            <a:fillRect/>
          </a:stretch>
        </p:blipFill>
        <p:spPr>
          <a:xfrm>
            <a:off x="5041200" y="2185351"/>
            <a:ext cx="3233275" cy="1793449"/>
          </a:xfrm>
          <a:prstGeom prst="rect">
            <a:avLst/>
          </a:prstGeom>
          <a:noFill/>
          <a:ln>
            <a:noFill/>
          </a:ln>
        </p:spPr>
      </p:pic>
      <p:sp>
        <p:nvSpPr>
          <p:cNvPr id="168" name="Google Shape;168;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5"/>
          <p:cNvPicPr preferRelativeResize="0"/>
          <p:nvPr/>
        </p:nvPicPr>
        <p:blipFill>
          <a:blip r:embed="rId3">
            <a:alphaModFix/>
          </a:blip>
          <a:stretch>
            <a:fillRect/>
          </a:stretch>
        </p:blipFill>
        <p:spPr>
          <a:xfrm>
            <a:off x="4881725" y="1635050"/>
            <a:ext cx="3564725" cy="3049700"/>
          </a:xfrm>
          <a:prstGeom prst="rect">
            <a:avLst/>
          </a:prstGeom>
          <a:noFill/>
          <a:ln>
            <a:noFill/>
          </a:ln>
        </p:spPr>
      </p:pic>
      <p:sp>
        <p:nvSpPr>
          <p:cNvPr id="174" name="Google Shape;174;p2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Platforms: Pol.is</a:t>
            </a:r>
            <a:endParaRPr/>
          </a:p>
        </p:txBody>
      </p:sp>
      <p:sp>
        <p:nvSpPr>
          <p:cNvPr id="175" name="Google Shape;175;p25"/>
          <p:cNvSpPr txBox="1"/>
          <p:nvPr>
            <p:ph idx="1" type="body"/>
          </p:nvPr>
        </p:nvSpPr>
        <p:spPr>
          <a:xfrm>
            <a:off x="727650" y="2029350"/>
            <a:ext cx="36234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Pol.is is a real-time system for gathering, analyzing and understanding what large groups of people think in their own words, enabled by advanced statistics and machine learning.</a:t>
            </a:r>
            <a:endParaRPr>
              <a:solidFill>
                <a:schemeClr val="dk1"/>
              </a:solidFill>
            </a:endParaRPr>
          </a:p>
          <a:p>
            <a:pPr indent="0" lvl="0" marL="0" rtl="0" algn="l">
              <a:spcBef>
                <a:spcPts val="1200"/>
              </a:spcBef>
              <a:spcAft>
                <a:spcPts val="1200"/>
              </a:spcAft>
              <a:buNone/>
            </a:pPr>
            <a:r>
              <a:rPr lang="en">
                <a:solidFill>
                  <a:schemeClr val="dk1"/>
                </a:solidFill>
              </a:rPr>
              <a:t>This tool has been used to reach consensus on polarized subjects, and the consensus translated to legalese and signed into law</a:t>
            </a:r>
            <a:endParaRPr>
              <a:solidFill>
                <a:schemeClr val="dk1"/>
              </a:solidFill>
            </a:endParaRPr>
          </a:p>
        </p:txBody>
      </p:sp>
      <p:sp>
        <p:nvSpPr>
          <p:cNvPr id="176" name="Google Shape;176;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6"/>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
            </a:r>
            <a:r>
              <a:rPr lang="en"/>
              <a:t>igital Democratic Media     vs 	Social Media</a:t>
            </a:r>
            <a:endParaRPr/>
          </a:p>
        </p:txBody>
      </p:sp>
      <p:sp>
        <p:nvSpPr>
          <p:cNvPr id="182" name="Google Shape;182;p26"/>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Clr>
                <a:schemeClr val="dk1"/>
              </a:buClr>
              <a:buSzPts val="1300"/>
              <a:buChar char="●"/>
            </a:pPr>
            <a:r>
              <a:rPr lang="en">
                <a:solidFill>
                  <a:schemeClr val="dk1"/>
                </a:solidFill>
              </a:rPr>
              <a:t>Similar to a town hall</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troll free platform</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Is created with the objective of a safe platform for rational discussions and policy making</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Includes deliberative democracy mediums that can scale up to millions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S</a:t>
            </a:r>
            <a:r>
              <a:rPr lang="en">
                <a:solidFill>
                  <a:schemeClr val="dk1"/>
                </a:solidFill>
              </a:rPr>
              <a:t>cientifically Analyzes how large crowd thinks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Creates consensus even on polarized subjects</a:t>
            </a:r>
            <a:endParaRPr>
              <a:solidFill>
                <a:schemeClr val="dk1"/>
              </a:solidFill>
            </a:endParaRPr>
          </a:p>
        </p:txBody>
      </p:sp>
      <p:sp>
        <p:nvSpPr>
          <p:cNvPr id="183" name="Google Shape;183;p26"/>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Similar to bars, nightclubs </a:t>
            </a:r>
            <a:endParaRPr/>
          </a:p>
          <a:p>
            <a:pPr indent="-311150" lvl="0" marL="457200" rtl="0" algn="l">
              <a:spcBef>
                <a:spcPts val="0"/>
              </a:spcBef>
              <a:spcAft>
                <a:spcPts val="0"/>
              </a:spcAft>
              <a:buSzPts val="1300"/>
              <a:buChar char="●"/>
            </a:pPr>
            <a:r>
              <a:rPr lang="en"/>
              <a:t>People are rude, fight, shout, troll and </a:t>
            </a:r>
            <a:r>
              <a:rPr lang="en"/>
              <a:t>extreme</a:t>
            </a:r>
            <a:r>
              <a:rPr lang="en"/>
              <a:t> ends of the </a:t>
            </a:r>
            <a:r>
              <a:rPr lang="en"/>
              <a:t>society</a:t>
            </a:r>
            <a:r>
              <a:rPr lang="en"/>
              <a:t> are </a:t>
            </a:r>
            <a:r>
              <a:rPr lang="en"/>
              <a:t>highlighted</a:t>
            </a:r>
            <a:endParaRPr/>
          </a:p>
          <a:p>
            <a:pPr indent="-311150" lvl="0" marL="457200" rtl="0" algn="l">
              <a:spcBef>
                <a:spcPts val="0"/>
              </a:spcBef>
              <a:spcAft>
                <a:spcPts val="0"/>
              </a:spcAft>
              <a:buSzPts val="1300"/>
              <a:buChar char="●"/>
            </a:pPr>
            <a:r>
              <a:rPr lang="en"/>
              <a:t>Is created with the objective of more engagement, with clickbaits for ad sells.</a:t>
            </a:r>
            <a:endParaRPr/>
          </a:p>
          <a:p>
            <a:pPr indent="-311150" lvl="0" marL="457200" rtl="0" algn="l">
              <a:spcBef>
                <a:spcPts val="0"/>
              </a:spcBef>
              <a:spcAft>
                <a:spcPts val="0"/>
              </a:spcAft>
              <a:buSzPts val="1300"/>
              <a:buChar char="●"/>
            </a:pPr>
            <a:r>
              <a:rPr lang="en"/>
              <a:t>Polarizes and divides the society</a:t>
            </a:r>
            <a:endParaRPr/>
          </a:p>
        </p:txBody>
      </p:sp>
      <p:pic>
        <p:nvPicPr>
          <p:cNvPr id="184" name="Google Shape;184;p26"/>
          <p:cNvPicPr preferRelativeResize="0"/>
          <p:nvPr/>
        </p:nvPicPr>
        <p:blipFill>
          <a:blip r:embed="rId3">
            <a:alphaModFix/>
          </a:blip>
          <a:stretch>
            <a:fillRect/>
          </a:stretch>
        </p:blipFill>
        <p:spPr>
          <a:xfrm>
            <a:off x="5202863" y="3615424"/>
            <a:ext cx="2655775" cy="1322700"/>
          </a:xfrm>
          <a:prstGeom prst="rect">
            <a:avLst/>
          </a:prstGeom>
          <a:noFill/>
          <a:ln>
            <a:noFill/>
          </a:ln>
        </p:spPr>
      </p:pic>
      <p:sp>
        <p:nvSpPr>
          <p:cNvPr id="185" name="Google Shape;185;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 </a:t>
            </a:r>
            <a:r>
              <a:rPr lang="en"/>
              <a:t>Successful Example</a:t>
            </a:r>
            <a:endParaRPr/>
          </a:p>
        </p:txBody>
      </p:sp>
      <p:sp>
        <p:nvSpPr>
          <p:cNvPr id="191" name="Google Shape;191;p27"/>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Significat example: </a:t>
            </a:r>
            <a:r>
              <a:rPr b="1" lang="en">
                <a:solidFill>
                  <a:schemeClr val="dk1"/>
                </a:solidFill>
              </a:rPr>
              <a:t>Covid Experience In Taiwan:</a:t>
            </a:r>
            <a:endParaRPr b="1">
              <a:solidFill>
                <a:schemeClr val="dk1"/>
              </a:solidFill>
            </a:endParaRPr>
          </a:p>
          <a:p>
            <a:pPr indent="-311150" lvl="0" marL="457200" rtl="0" algn="l">
              <a:spcBef>
                <a:spcPts val="1200"/>
              </a:spcBef>
              <a:spcAft>
                <a:spcPts val="0"/>
              </a:spcAft>
              <a:buClr>
                <a:schemeClr val="dk1"/>
              </a:buClr>
              <a:buSzPts val="1300"/>
              <a:buChar char="●"/>
            </a:pPr>
            <a:r>
              <a:rPr lang="en">
                <a:solidFill>
                  <a:schemeClr val="dk1"/>
                </a:solidFill>
              </a:rPr>
              <a:t>Zero days of lockdowns - No </a:t>
            </a:r>
            <a:r>
              <a:rPr lang="en">
                <a:solidFill>
                  <a:schemeClr val="dk1"/>
                </a:solidFill>
              </a:rPr>
              <a:t>authoritarian</a:t>
            </a:r>
            <a:r>
              <a:rPr lang="en">
                <a:solidFill>
                  <a:schemeClr val="dk1"/>
                </a:solidFill>
              </a:rPr>
              <a:t> </a:t>
            </a:r>
            <a:r>
              <a:rPr lang="en">
                <a:solidFill>
                  <a:schemeClr val="dk1"/>
                </a:solidFill>
              </a:rPr>
              <a:t>measure</a:t>
            </a:r>
            <a:r>
              <a:rPr lang="en">
                <a:solidFill>
                  <a:schemeClr val="dk1"/>
                </a:solidFill>
              </a:rPr>
              <a:t> like the states and EU.</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Open data, and social innovation lab handled </a:t>
            </a:r>
            <a:r>
              <a:rPr lang="en">
                <a:solidFill>
                  <a:schemeClr val="dk1"/>
                </a:solidFill>
              </a:rPr>
              <a:t>misinformation</a:t>
            </a:r>
            <a:r>
              <a:rPr lang="en">
                <a:solidFill>
                  <a:schemeClr val="dk1"/>
                </a:solidFill>
              </a:rPr>
              <a:t> and educated the public.</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a:t>
            </a:r>
            <a:r>
              <a:rPr lang="en">
                <a:solidFill>
                  <a:schemeClr val="dk1"/>
                </a:solidFill>
              </a:rPr>
              <a:t>ministry</a:t>
            </a:r>
            <a:r>
              <a:rPr lang="en">
                <a:solidFill>
                  <a:schemeClr val="dk1"/>
                </a:solidFill>
              </a:rPr>
              <a:t> of digital whose job is to fight against misinformation and find social innovations for </a:t>
            </a:r>
            <a:r>
              <a:rPr lang="en">
                <a:solidFill>
                  <a:schemeClr val="dk1"/>
                </a:solidFill>
              </a:rPr>
              <a:t>unforeseen</a:t>
            </a:r>
            <a:r>
              <a:rPr lang="en">
                <a:solidFill>
                  <a:schemeClr val="dk1"/>
                </a:solidFill>
              </a:rPr>
              <a:t> events.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Citizens cannot just </a:t>
            </a:r>
            <a:r>
              <a:rPr lang="en">
                <a:solidFill>
                  <a:schemeClr val="dk1"/>
                </a:solidFill>
              </a:rPr>
              <a:t>criticize</a:t>
            </a:r>
            <a:r>
              <a:rPr lang="en">
                <a:solidFill>
                  <a:schemeClr val="dk1"/>
                </a:solidFill>
              </a:rPr>
              <a:t> the </a:t>
            </a:r>
            <a:r>
              <a:rPr lang="en">
                <a:solidFill>
                  <a:schemeClr val="dk1"/>
                </a:solidFill>
              </a:rPr>
              <a:t>governmental</a:t>
            </a:r>
            <a:r>
              <a:rPr lang="en">
                <a:solidFill>
                  <a:schemeClr val="dk1"/>
                </a:solidFill>
              </a:rPr>
              <a:t>  actions because they have access to the same data as the </a:t>
            </a:r>
            <a:r>
              <a:rPr lang="en">
                <a:solidFill>
                  <a:schemeClr val="dk1"/>
                </a:solidFill>
              </a:rPr>
              <a:t>governmental</a:t>
            </a:r>
            <a:r>
              <a:rPr lang="en">
                <a:solidFill>
                  <a:schemeClr val="dk1"/>
                </a:solidFill>
              </a:rPr>
              <a:t> officials. You can’t complain about the distribution of masks since you have the same data as well, but you can help the </a:t>
            </a:r>
            <a:r>
              <a:rPr lang="en">
                <a:solidFill>
                  <a:schemeClr val="dk1"/>
                </a:solidFill>
              </a:rPr>
              <a:t>government</a:t>
            </a:r>
            <a:r>
              <a:rPr lang="en">
                <a:solidFill>
                  <a:schemeClr val="dk1"/>
                </a:solidFill>
              </a:rPr>
              <a:t> find better optimal routes.</a:t>
            </a:r>
            <a:endParaRPr>
              <a:solidFill>
                <a:schemeClr val="dk1"/>
              </a:solidFill>
            </a:endParaRPr>
          </a:p>
        </p:txBody>
      </p:sp>
      <p:sp>
        <p:nvSpPr>
          <p:cNvPr id="192" name="Google Shape;192;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 Case Study</a:t>
            </a:r>
            <a:endParaRPr/>
          </a:p>
        </p:txBody>
      </p:sp>
      <p:sp>
        <p:nvSpPr>
          <p:cNvPr id="198" name="Google Shape;198;p28"/>
          <p:cNvSpPr txBox="1"/>
          <p:nvPr>
            <p:ph idx="1" type="body"/>
          </p:nvPr>
        </p:nvSpPr>
        <p:spPr>
          <a:xfrm>
            <a:off x="727650" y="19727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solidFill>
                  <a:schemeClr val="dk1"/>
                </a:solidFill>
              </a:rPr>
              <a:t>Deliberative Polling experiments have been conducted over 100 times in 29 countries.</a:t>
            </a:r>
            <a:br>
              <a:rPr b="1" lang="en">
                <a:solidFill>
                  <a:schemeClr val="dk1"/>
                </a:solidFill>
              </a:rPr>
            </a:br>
            <a:endParaRPr b="1">
              <a:solidFill>
                <a:schemeClr val="dk1"/>
              </a:solidFill>
            </a:endParaRPr>
          </a:p>
        </p:txBody>
      </p:sp>
      <p:graphicFrame>
        <p:nvGraphicFramePr>
          <p:cNvPr id="199" name="Google Shape;199;p28"/>
          <p:cNvGraphicFramePr/>
          <p:nvPr/>
        </p:nvGraphicFramePr>
        <p:xfrm>
          <a:off x="800200" y="2488950"/>
          <a:ext cx="3000000" cy="3000000"/>
        </p:xfrm>
        <a:graphic>
          <a:graphicData uri="http://schemas.openxmlformats.org/drawingml/2006/table">
            <a:tbl>
              <a:tblPr>
                <a:noFill/>
                <a:tableStyleId>{82215AC2-5EBB-4282-84F8-79965BE8C5C0}</a:tableStyleId>
              </a:tblPr>
              <a:tblGrid>
                <a:gridCol w="2413000"/>
                <a:gridCol w="2413000"/>
                <a:gridCol w="2413000"/>
              </a:tblGrid>
              <a:tr h="381000">
                <a:tc>
                  <a:txBody>
                    <a:bodyPr/>
                    <a:lstStyle/>
                    <a:p>
                      <a:pPr indent="0" lvl="0" marL="0" rtl="0" algn="l">
                        <a:lnSpc>
                          <a:spcPct val="115000"/>
                        </a:lnSpc>
                        <a:spcBef>
                          <a:spcPts val="0"/>
                        </a:spcBef>
                        <a:spcAft>
                          <a:spcPts val="1200"/>
                        </a:spcAft>
                        <a:buNone/>
                      </a:pPr>
                      <a:r>
                        <a:rPr b="1" lang="en" sz="1000">
                          <a:solidFill>
                            <a:schemeClr val="dk1"/>
                          </a:solidFill>
                          <a:latin typeface="Lato"/>
                          <a:ea typeface="Lato"/>
                          <a:cs typeface="Lato"/>
                          <a:sym typeface="Lato"/>
                        </a:rPr>
                        <a:t>Unification of Korea, South Korea (August 2011)</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Before Deliberation</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After Deliberation</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lnSpc>
                          <a:spcPct val="115000"/>
                        </a:lnSpc>
                        <a:spcBef>
                          <a:spcPts val="1400"/>
                        </a:spcBef>
                        <a:spcAft>
                          <a:spcPts val="400"/>
                        </a:spcAft>
                        <a:buNone/>
                      </a:pPr>
                      <a:r>
                        <a:rPr lang="en" sz="1000">
                          <a:solidFill>
                            <a:schemeClr val="dk1"/>
                          </a:solidFill>
                          <a:latin typeface="Lato"/>
                          <a:ea typeface="Lato"/>
                          <a:cs typeface="Lato"/>
                          <a:sym typeface="Lato"/>
                        </a:rPr>
                        <a:t>Unification is “unnecessary”</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72%</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91%</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Unification would be beneficial to South Korea</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48%</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73%</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Continuing humanitarian aid to North Korea regardless of the nuclear issue</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43%</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78%</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South Korea should posses nuclear weapons</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53%</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34%</a:t>
                      </a:r>
                      <a:endParaRPr sz="1000">
                        <a:solidFill>
                          <a:schemeClr val="dk1"/>
                        </a:solidFill>
                        <a:latin typeface="Lato"/>
                        <a:ea typeface="Lato"/>
                        <a:cs typeface="Lato"/>
                        <a:sym typeface="Lato"/>
                      </a:endParaRPr>
                    </a:p>
                  </a:txBody>
                  <a:tcPr marT="91425" marB="91425" marR="91425" marL="91425"/>
                </a:tc>
              </a:tr>
            </a:tbl>
          </a:graphicData>
        </a:graphic>
      </p:graphicFrame>
      <p:sp>
        <p:nvSpPr>
          <p:cNvPr id="200" name="Google Shape;200;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Hypothesis</a:t>
            </a:r>
            <a:endParaRPr/>
          </a:p>
          <a:p>
            <a:pPr indent="0" lvl="0" marL="0" rtl="0" algn="l">
              <a:spcBef>
                <a:spcPts val="0"/>
              </a:spcBef>
              <a:spcAft>
                <a:spcPts val="0"/>
              </a:spcAft>
              <a:buNone/>
            </a:pPr>
            <a:r>
              <a:t/>
            </a:r>
            <a:endParaRPr/>
          </a:p>
        </p:txBody>
      </p:sp>
      <p:sp>
        <p:nvSpPr>
          <p:cNvPr id="206" name="Google Shape;206;p29"/>
          <p:cNvSpPr txBox="1"/>
          <p:nvPr>
            <p:ph idx="1" type="body"/>
          </p:nvPr>
        </p:nvSpPr>
        <p:spPr>
          <a:xfrm>
            <a:off x="377275" y="2386675"/>
            <a:ext cx="8520600" cy="17601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sz="2300">
                <a:solidFill>
                  <a:schemeClr val="dk1"/>
                </a:solidFill>
              </a:rPr>
              <a:t>Educating the public and solid plans for the future, implementing open governance, transparency and digital democracy can reduce uncertainties, open up people’s imagination, and give birth to a leaderless opposition. </a:t>
            </a:r>
            <a:endParaRPr sz="2300">
              <a:solidFill>
                <a:schemeClr val="dk1"/>
              </a:solidFill>
            </a:endParaRPr>
          </a:p>
        </p:txBody>
      </p:sp>
      <p:sp>
        <p:nvSpPr>
          <p:cNvPr id="207" name="Google Shape;207;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Research Question</a:t>
            </a:r>
            <a:endParaRPr/>
          </a:p>
        </p:txBody>
      </p:sp>
      <p:sp>
        <p:nvSpPr>
          <p:cNvPr id="213" name="Google Shape;213;p30"/>
          <p:cNvSpPr txBox="1"/>
          <p:nvPr>
            <p:ph idx="1" type="body"/>
          </p:nvPr>
        </p:nvSpPr>
        <p:spPr>
          <a:xfrm>
            <a:off x="729450" y="2701450"/>
            <a:ext cx="7688700" cy="1458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300">
                <a:solidFill>
                  <a:schemeClr val="dk1"/>
                </a:solidFill>
              </a:rPr>
              <a:t>How could we facilitate giving birth to a coalition?</a:t>
            </a:r>
            <a:endParaRPr sz="2300">
              <a:solidFill>
                <a:schemeClr val="dk1"/>
              </a:solidFill>
            </a:endParaRPr>
          </a:p>
          <a:p>
            <a:pPr indent="0" lvl="0" marL="0" rtl="0" algn="l">
              <a:spcBef>
                <a:spcPts val="1200"/>
              </a:spcBef>
              <a:spcAft>
                <a:spcPts val="1200"/>
              </a:spcAft>
              <a:buNone/>
            </a:pPr>
            <a:r>
              <a:t/>
            </a:r>
            <a:endParaRPr/>
          </a:p>
        </p:txBody>
      </p:sp>
      <p:sp>
        <p:nvSpPr>
          <p:cNvPr id="214" name="Google Shape;214;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Research Questions</a:t>
            </a:r>
            <a:endParaRPr/>
          </a:p>
        </p:txBody>
      </p:sp>
      <p:sp>
        <p:nvSpPr>
          <p:cNvPr id="220" name="Google Shape;220;p31"/>
          <p:cNvSpPr txBox="1"/>
          <p:nvPr>
            <p:ph idx="1" type="body"/>
          </p:nvPr>
        </p:nvSpPr>
        <p:spPr>
          <a:xfrm>
            <a:off x="729450" y="2094200"/>
            <a:ext cx="7688700" cy="2837100"/>
          </a:xfrm>
          <a:prstGeom prst="rect">
            <a:avLst/>
          </a:prstGeom>
        </p:spPr>
        <p:txBody>
          <a:bodyPr anchorCtr="0" anchor="t" bIns="91425" lIns="91425" spcFirstLastPara="1" rIns="91425" wrap="square" tIns="91425">
            <a:normAutofit fontScale="70000" lnSpcReduction="20000"/>
          </a:bodyPr>
          <a:lstStyle/>
          <a:p>
            <a:pPr indent="-330835" lvl="0" marL="457200" rtl="0" algn="l">
              <a:spcBef>
                <a:spcPts val="0"/>
              </a:spcBef>
              <a:spcAft>
                <a:spcPts val="0"/>
              </a:spcAft>
              <a:buClr>
                <a:schemeClr val="dk1"/>
              </a:buClr>
              <a:buSzPct val="100000"/>
              <a:buChar char="●"/>
            </a:pPr>
            <a:r>
              <a:rPr lang="en" sz="2300">
                <a:solidFill>
                  <a:schemeClr val="dk1"/>
                </a:solidFill>
              </a:rPr>
              <a:t>How many members should the coalition have?</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objectives of the coalition?</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core principles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Who are the members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could we ensure transparency in all aspects of the coalition?</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is the selection process for the members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could this coalition gets legitimacy in representation of the people of Iran with Iranian diaspora members?</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do we </a:t>
            </a:r>
            <a:r>
              <a:rPr lang="en" sz="2300">
                <a:solidFill>
                  <a:schemeClr val="dk1"/>
                </a:solidFill>
              </a:rPr>
              <a:t>involve</a:t>
            </a:r>
            <a:r>
              <a:rPr lang="en" sz="2300">
                <a:solidFill>
                  <a:schemeClr val="dk1"/>
                </a:solidFill>
              </a:rPr>
              <a:t> the people inside Iran to participate in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decision-making methods, and operational strategies of this coalition?</a:t>
            </a:r>
            <a:endParaRPr/>
          </a:p>
        </p:txBody>
      </p:sp>
      <p:sp>
        <p:nvSpPr>
          <p:cNvPr id="221" name="Google Shape;221;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 we all want?</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lang="en">
                <a:solidFill>
                  <a:schemeClr val="dk1"/>
                </a:solidFill>
              </a:rPr>
              <a:t>Democracy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Equality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better future</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Woman.Life.Freedom </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Help people of Iran</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Minimize bloodshed</a:t>
            </a:r>
            <a:endParaRPr>
              <a:solidFill>
                <a:schemeClr val="dk1"/>
              </a:solidFill>
            </a:endParaRPr>
          </a:p>
        </p:txBody>
      </p:sp>
      <p:sp>
        <p:nvSpPr>
          <p:cNvPr id="94" name="Google Shape;94;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300">
                <a:latin typeface="Lato"/>
                <a:ea typeface="Lato"/>
                <a:cs typeface="Lato"/>
                <a:sym typeface="Lato"/>
              </a:rPr>
              <a:t>What are the objectives of the coalition?</a:t>
            </a:r>
            <a:endParaRPr b="0" sz="1200">
              <a:latin typeface="Lato"/>
              <a:ea typeface="Lato"/>
              <a:cs typeface="Lato"/>
              <a:sym typeface="Lato"/>
            </a:endParaRPr>
          </a:p>
          <a:p>
            <a:pPr indent="0" lvl="0" marL="0" rtl="0" algn="l">
              <a:spcBef>
                <a:spcPts val="0"/>
              </a:spcBef>
              <a:spcAft>
                <a:spcPts val="0"/>
              </a:spcAft>
              <a:buNone/>
            </a:pPr>
            <a:r>
              <a:rPr lang="en"/>
              <a:t> </a:t>
            </a:r>
            <a:endParaRPr/>
          </a:p>
        </p:txBody>
      </p:sp>
      <p:sp>
        <p:nvSpPr>
          <p:cNvPr id="227" name="Google Shape;227;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chemeClr val="dk1"/>
              </a:buClr>
              <a:buSzPts val="1900"/>
              <a:buAutoNum type="arabicPeriod"/>
            </a:pPr>
            <a:r>
              <a:rPr lang="en" sz="1900">
                <a:solidFill>
                  <a:schemeClr val="dk1"/>
                </a:solidFill>
              </a:rPr>
              <a:t>Representing people of Iran to the world</a:t>
            </a:r>
            <a:endParaRPr sz="1900">
              <a:solidFill>
                <a:schemeClr val="dk1"/>
              </a:solidFill>
            </a:endParaRPr>
          </a:p>
          <a:p>
            <a:pPr indent="-349250" lvl="0" marL="457200" rtl="0" algn="l">
              <a:spcBef>
                <a:spcPts val="0"/>
              </a:spcBef>
              <a:spcAft>
                <a:spcPts val="0"/>
              </a:spcAft>
              <a:buClr>
                <a:schemeClr val="dk1"/>
              </a:buClr>
              <a:buSzPts val="1900"/>
              <a:buAutoNum type="arabicPeriod"/>
            </a:pPr>
            <a:r>
              <a:rPr lang="en" sz="1900">
                <a:solidFill>
                  <a:schemeClr val="dk1"/>
                </a:solidFill>
              </a:rPr>
              <a:t>Creation of open scientific plans for the future of Iran and conducting case studies of the world for all the governing aspects </a:t>
            </a:r>
            <a:endParaRPr sz="1500"/>
          </a:p>
        </p:txBody>
      </p:sp>
      <p:sp>
        <p:nvSpPr>
          <p:cNvPr id="228" name="Google Shape;228;p3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Open Source Open Science Plan </a:t>
            </a:r>
            <a:endParaRPr/>
          </a:p>
        </p:txBody>
      </p:sp>
      <p:sp>
        <p:nvSpPr>
          <p:cNvPr id="234" name="Google Shape;234;p33"/>
          <p:cNvSpPr txBox="1"/>
          <p:nvPr>
            <p:ph idx="1" type="body"/>
          </p:nvPr>
        </p:nvSpPr>
        <p:spPr>
          <a:xfrm>
            <a:off x="729450" y="2078875"/>
            <a:ext cx="7688700" cy="2670900"/>
          </a:xfrm>
          <a:prstGeom prst="rect">
            <a:avLst/>
          </a:prstGeom>
        </p:spPr>
        <p:txBody>
          <a:bodyPr anchorCtr="0" anchor="t" bIns="91425" lIns="91425" spcFirstLastPara="1" rIns="91425" wrap="square" tIns="91425">
            <a:normAutofit/>
          </a:bodyPr>
          <a:lstStyle/>
          <a:p>
            <a:pPr indent="-349250" lvl="0" marL="457200" rtl="0" algn="l">
              <a:lnSpc>
                <a:spcPct val="85000"/>
              </a:lnSpc>
              <a:spcBef>
                <a:spcPts val="0"/>
              </a:spcBef>
              <a:spcAft>
                <a:spcPts val="0"/>
              </a:spcAft>
              <a:buClr>
                <a:schemeClr val="dk1"/>
              </a:buClr>
              <a:buSzPts val="1900"/>
              <a:buChar char="●"/>
            </a:pPr>
            <a:r>
              <a:rPr lang="en" sz="1900">
                <a:solidFill>
                  <a:schemeClr val="dk1"/>
                </a:solidFill>
              </a:rPr>
              <a:t>The formation of this plan could become an open source </a:t>
            </a:r>
            <a:r>
              <a:rPr lang="en" sz="1900">
                <a:solidFill>
                  <a:schemeClr val="dk1"/>
                </a:solidFill>
              </a:rPr>
              <a:t>scientific</a:t>
            </a:r>
            <a:r>
              <a:rPr lang="en" sz="1900">
                <a:solidFill>
                  <a:schemeClr val="dk1"/>
                </a:solidFill>
              </a:rPr>
              <a:t> plan</a:t>
            </a:r>
            <a:endParaRPr sz="1900">
              <a:solidFill>
                <a:schemeClr val="dk1"/>
              </a:solidFill>
            </a:endParaRPr>
          </a:p>
          <a:p>
            <a:pPr indent="-349250" lvl="0" marL="457200" rtl="0" algn="l">
              <a:lnSpc>
                <a:spcPct val="85000"/>
              </a:lnSpc>
              <a:spcBef>
                <a:spcPts val="0"/>
              </a:spcBef>
              <a:spcAft>
                <a:spcPts val="0"/>
              </a:spcAft>
              <a:buClr>
                <a:schemeClr val="dk1"/>
              </a:buClr>
              <a:buSzPts val="1900"/>
              <a:buChar char="●"/>
            </a:pPr>
            <a:r>
              <a:rPr lang="en" sz="1900">
                <a:solidFill>
                  <a:schemeClr val="dk1"/>
                </a:solidFill>
              </a:rPr>
              <a:t>This adds legitimacy to the plan as it allows </a:t>
            </a:r>
            <a:r>
              <a:rPr lang="en" sz="1900">
                <a:solidFill>
                  <a:schemeClr val="dk1"/>
                </a:solidFill>
              </a:rPr>
              <a:t>anonymous</a:t>
            </a:r>
            <a:r>
              <a:rPr lang="en" sz="1900">
                <a:solidFill>
                  <a:schemeClr val="dk1"/>
                </a:solidFill>
              </a:rPr>
              <a:t> secure participation for the people inside Iran</a:t>
            </a:r>
            <a:endParaRPr sz="1900">
              <a:solidFill>
                <a:schemeClr val="dk1"/>
              </a:solidFill>
            </a:endParaRPr>
          </a:p>
          <a:p>
            <a:pPr indent="-349250" lvl="0" marL="457200" rtl="0" algn="l">
              <a:lnSpc>
                <a:spcPct val="85000"/>
              </a:lnSpc>
              <a:spcBef>
                <a:spcPts val="0"/>
              </a:spcBef>
              <a:spcAft>
                <a:spcPts val="0"/>
              </a:spcAft>
              <a:buClr>
                <a:schemeClr val="dk1"/>
              </a:buClr>
              <a:buSzPts val="1900"/>
              <a:buChar char="●"/>
            </a:pPr>
            <a:r>
              <a:rPr lang="en" sz="1900">
                <a:solidFill>
                  <a:schemeClr val="dk1"/>
                </a:solidFill>
              </a:rPr>
              <a:t>Open source </a:t>
            </a:r>
            <a:r>
              <a:rPr lang="en" sz="1900">
                <a:solidFill>
                  <a:schemeClr val="dk1"/>
                </a:solidFill>
              </a:rPr>
              <a:t>science</a:t>
            </a:r>
            <a:r>
              <a:rPr lang="en" sz="1900">
                <a:solidFill>
                  <a:schemeClr val="dk1"/>
                </a:solidFill>
              </a:rPr>
              <a:t> creates a </a:t>
            </a:r>
            <a:r>
              <a:rPr lang="en" sz="1900">
                <a:solidFill>
                  <a:schemeClr val="dk1"/>
                </a:solidFill>
              </a:rPr>
              <a:t>possibility</a:t>
            </a:r>
            <a:r>
              <a:rPr lang="en" sz="1900">
                <a:solidFill>
                  <a:schemeClr val="dk1"/>
                </a:solidFill>
              </a:rPr>
              <a:t> of discourse, feedback loop and collaboration </a:t>
            </a:r>
            <a:endParaRPr sz="1900">
              <a:solidFill>
                <a:schemeClr val="dk1"/>
              </a:solidFill>
            </a:endParaRPr>
          </a:p>
          <a:p>
            <a:pPr indent="-349250" lvl="1" marL="914400" rtl="0" algn="l">
              <a:lnSpc>
                <a:spcPct val="85000"/>
              </a:lnSpc>
              <a:spcBef>
                <a:spcPts val="0"/>
              </a:spcBef>
              <a:spcAft>
                <a:spcPts val="0"/>
              </a:spcAft>
              <a:buClr>
                <a:schemeClr val="dk1"/>
              </a:buClr>
              <a:buSzPts val="1900"/>
              <a:buChar char="○"/>
            </a:pPr>
            <a:r>
              <a:rPr lang="en" sz="1900">
                <a:solidFill>
                  <a:schemeClr val="dk1"/>
                </a:solidFill>
              </a:rPr>
              <a:t>The creator of the plans must answer concerns of the Iranian people</a:t>
            </a:r>
            <a:endParaRPr sz="1900">
              <a:solidFill>
                <a:schemeClr val="dk1"/>
              </a:solidFill>
            </a:endParaRPr>
          </a:p>
        </p:txBody>
      </p:sp>
      <p:sp>
        <p:nvSpPr>
          <p:cNvPr id="235" name="Google Shape;235;p3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How does this coalition gets legitimacy in representation of the people of Iran with the Iranian diaspora members?</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41" name="Google Shape;241;p34"/>
          <p:cNvSpPr txBox="1"/>
          <p:nvPr>
            <p:ph idx="1" type="body"/>
          </p:nvPr>
        </p:nvSpPr>
        <p:spPr>
          <a:xfrm>
            <a:off x="729450" y="2078875"/>
            <a:ext cx="7688700" cy="2668500"/>
          </a:xfrm>
          <a:prstGeom prst="rect">
            <a:avLst/>
          </a:prstGeom>
        </p:spPr>
        <p:txBody>
          <a:bodyPr anchorCtr="0" anchor="t" bIns="91425" lIns="91425" spcFirstLastPara="1" rIns="91425" wrap="square" tIns="91425">
            <a:normAutofit fontScale="92500" lnSpcReduction="20000"/>
          </a:bodyPr>
          <a:lstStyle/>
          <a:p>
            <a:pPr indent="-322580" lvl="0" marL="457200" rtl="0" algn="l">
              <a:spcBef>
                <a:spcPts val="0"/>
              </a:spcBef>
              <a:spcAft>
                <a:spcPts val="0"/>
              </a:spcAft>
              <a:buClr>
                <a:schemeClr val="dk1"/>
              </a:buClr>
              <a:buSzPct val="100000"/>
              <a:buChar char="●"/>
            </a:pPr>
            <a:r>
              <a:rPr lang="en" sz="1600">
                <a:solidFill>
                  <a:schemeClr val="dk1"/>
                </a:solidFill>
              </a:rPr>
              <a:t>Radical transparency in the coalition</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Live Streams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Publishing all the digital data</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A transparency protocol to ensure openness</a:t>
            </a:r>
            <a:endParaRPr sz="1600">
              <a:solidFill>
                <a:schemeClr val="dk1"/>
              </a:solidFill>
            </a:endParaRPr>
          </a:p>
          <a:p>
            <a:pPr indent="-322580" lvl="0" marL="457200" rtl="0" algn="l">
              <a:spcBef>
                <a:spcPts val="0"/>
              </a:spcBef>
              <a:spcAft>
                <a:spcPts val="0"/>
              </a:spcAft>
              <a:buClr>
                <a:schemeClr val="dk1"/>
              </a:buClr>
              <a:buSzPct val="100000"/>
              <a:buChar char="●"/>
            </a:pPr>
            <a:r>
              <a:rPr lang="en" sz="1600">
                <a:solidFill>
                  <a:schemeClr val="dk1"/>
                </a:solidFill>
              </a:rPr>
              <a:t>Valid data that supports this claim</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Could be reported analysis of multiple NPOs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Analysis of social media</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Forward voting: Iranian diaspora could forward their friends and relatives vote with the advanced security protocols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Statistical analysis of all of the above to create a valid hypothesis with a good confidence interval</a:t>
            </a:r>
            <a:endParaRPr sz="1600">
              <a:solidFill>
                <a:schemeClr val="dk1"/>
              </a:solidFill>
            </a:endParaRPr>
          </a:p>
        </p:txBody>
      </p:sp>
      <p:sp>
        <p:nvSpPr>
          <p:cNvPr id="242" name="Google Shape;242;p3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Criteria for the members of the coalition?</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48" name="Google Shape;248;p35"/>
          <p:cNvSpPr txBox="1"/>
          <p:nvPr>
            <p:ph idx="1" type="body"/>
          </p:nvPr>
        </p:nvSpPr>
        <p:spPr>
          <a:xfrm>
            <a:off x="729450" y="2078875"/>
            <a:ext cx="7688700" cy="2668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Char char="●"/>
            </a:pPr>
            <a:r>
              <a:rPr lang="en" sz="1600">
                <a:solidFill>
                  <a:schemeClr val="dk1"/>
                </a:solidFill>
              </a:rPr>
              <a:t>Representativeness</a:t>
            </a:r>
            <a:r>
              <a:rPr lang="en" sz="1600">
                <a:solidFill>
                  <a:schemeClr val="dk1"/>
                </a:solidFill>
              </a:rPr>
              <a:t> of the people inside Iran</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Meritocracy</a:t>
            </a:r>
            <a:r>
              <a:rPr lang="en" sz="1600">
                <a:solidFill>
                  <a:schemeClr val="dk1"/>
                </a:solidFill>
              </a:rPr>
              <a:t> in abilities to conduct case studies of the world and creating open science plans</a:t>
            </a:r>
            <a:endParaRPr sz="1600">
              <a:solidFill>
                <a:schemeClr val="dk1"/>
              </a:solidFill>
            </a:endParaRPr>
          </a:p>
        </p:txBody>
      </p:sp>
      <p:sp>
        <p:nvSpPr>
          <p:cNvPr id="249" name="Google Shape;249;p3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What is the selection process for the members of the coalition?</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55" name="Google Shape;255;p36"/>
          <p:cNvSpPr txBox="1"/>
          <p:nvPr>
            <p:ph idx="1" type="body"/>
          </p:nvPr>
        </p:nvSpPr>
        <p:spPr>
          <a:xfrm>
            <a:off x="729450" y="2078875"/>
            <a:ext cx="7688700" cy="26685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chemeClr val="dk1"/>
              </a:buClr>
              <a:buSzPts val="1600"/>
              <a:buChar char="●"/>
            </a:pPr>
            <a:r>
              <a:rPr lang="en" sz="1600">
                <a:solidFill>
                  <a:schemeClr val="dk1"/>
                </a:solidFill>
              </a:rPr>
              <a:t>Open data of resumes, statements and recording of applications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Livestream of interviews between the applicants and Iranians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Open QA between the people and applicants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Analytical reports for the best candidates made by multiple NPOs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Analysis of social media</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Forward voting: Iranian diaspora could forward their friends and relatives vote with the advanced security protocols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Statistical analysis of all of above to create a valid hypothesis with a good confidence interval</a:t>
            </a:r>
            <a:endParaRPr sz="1600">
              <a:solidFill>
                <a:schemeClr val="dk1"/>
              </a:solidFill>
            </a:endParaRPr>
          </a:p>
        </p:txBody>
      </p:sp>
      <p:sp>
        <p:nvSpPr>
          <p:cNvPr id="256" name="Google Shape;256;p3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727800" y="1863425"/>
            <a:ext cx="7688400" cy="2586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Thank you for your time!</a:t>
            </a:r>
            <a:br>
              <a:rPr lang="en"/>
            </a:br>
            <a:r>
              <a:rPr lang="en"/>
              <a:t>Let’s collaborate in creating a better future plan for Iran</a:t>
            </a:r>
            <a:br>
              <a:rPr lang="en"/>
            </a:br>
            <a:r>
              <a:rPr lang="en"/>
              <a:t>I invite you to collaborate in </a:t>
            </a:r>
            <a:r>
              <a:rPr lang="en"/>
              <a:t>creation</a:t>
            </a:r>
            <a:r>
              <a:rPr lang="en"/>
              <a:t> and introduction of </a:t>
            </a:r>
            <a:r>
              <a:rPr lang="en" u="sng">
                <a:solidFill>
                  <a:schemeClr val="hlink"/>
                </a:solidFill>
                <a:hlinkClick r:id="rId3"/>
              </a:rPr>
              <a:t>this plan</a:t>
            </a:r>
            <a:r>
              <a:rPr lang="en"/>
              <a:t> for the coalition</a:t>
            </a:r>
            <a:br>
              <a:rPr lang="en"/>
            </a:br>
            <a:endParaRPr/>
          </a:p>
        </p:txBody>
      </p:sp>
      <p:sp>
        <p:nvSpPr>
          <p:cNvPr id="262" name="Google Shape;262;p3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Common challenges Women.Life.Freedom movement may face: </a:t>
            </a:r>
            <a:endParaRPr/>
          </a:p>
        </p:txBody>
      </p:sp>
      <p:sp>
        <p:nvSpPr>
          <p:cNvPr id="100" name="Google Shape;100;p15"/>
          <p:cNvSpPr txBox="1"/>
          <p:nvPr>
            <p:ph idx="1" type="body"/>
          </p:nvPr>
        </p:nvSpPr>
        <p:spPr>
          <a:xfrm>
            <a:off x="729450" y="2163775"/>
            <a:ext cx="7688700" cy="2261100"/>
          </a:xfrm>
          <a:prstGeom prst="rect">
            <a:avLst/>
          </a:prstGeom>
        </p:spPr>
        <p:txBody>
          <a:bodyPr anchorCtr="0" anchor="t" bIns="91425" lIns="91425" spcFirstLastPara="1" rIns="91425" wrap="square" tIns="91425">
            <a:normAutofit fontScale="77500" lnSpcReduction="20000"/>
          </a:bodyPr>
          <a:lstStyle/>
          <a:p>
            <a:pPr indent="-327025" lvl="0" marL="457200" rtl="0" algn="l">
              <a:spcBef>
                <a:spcPts val="0"/>
              </a:spcBef>
              <a:spcAft>
                <a:spcPts val="0"/>
              </a:spcAft>
              <a:buSzPct val="100000"/>
              <a:buChar char="●"/>
            </a:pPr>
            <a:r>
              <a:rPr lang="en" sz="2000"/>
              <a:t>Uncertainties about the future:</a:t>
            </a:r>
            <a:endParaRPr sz="2000"/>
          </a:p>
          <a:p>
            <a:pPr indent="-307340" lvl="1" marL="914400" rtl="0" algn="l">
              <a:spcBef>
                <a:spcPts val="0"/>
              </a:spcBef>
              <a:spcAft>
                <a:spcPts val="0"/>
              </a:spcAft>
              <a:buSzPct val="100000"/>
              <a:buChar char="○"/>
            </a:pPr>
            <a:r>
              <a:rPr lang="en" sz="1600"/>
              <a:t>Fear of giving rise to authoritarians similar to in Egypt and other failed revolutions</a:t>
            </a:r>
            <a:endParaRPr sz="1600"/>
          </a:p>
          <a:p>
            <a:pPr indent="-307340" lvl="1" marL="914400" rtl="0" algn="l">
              <a:spcBef>
                <a:spcPts val="0"/>
              </a:spcBef>
              <a:spcAft>
                <a:spcPts val="0"/>
              </a:spcAft>
              <a:buSzPct val="100000"/>
              <a:buChar char="○"/>
            </a:pPr>
            <a:r>
              <a:rPr lang="en" sz="1600"/>
              <a:t>Fear of a civil war similar to Syria</a:t>
            </a:r>
            <a:endParaRPr sz="1600"/>
          </a:p>
          <a:p>
            <a:pPr indent="-307340" lvl="1" marL="914400" rtl="0" algn="l">
              <a:spcBef>
                <a:spcPts val="0"/>
              </a:spcBef>
              <a:spcAft>
                <a:spcPts val="0"/>
              </a:spcAft>
              <a:buSzPct val="100000"/>
              <a:buChar char="○"/>
            </a:pPr>
            <a:r>
              <a:rPr lang="en" sz="1600"/>
              <a:t>Not knowing what will happen is frightening</a:t>
            </a:r>
            <a:endParaRPr sz="1600"/>
          </a:p>
          <a:p>
            <a:pPr indent="-327025" lvl="0" marL="457200" rtl="0" algn="l">
              <a:spcBef>
                <a:spcPts val="0"/>
              </a:spcBef>
              <a:spcAft>
                <a:spcPts val="0"/>
              </a:spcAft>
              <a:buSzPct val="100000"/>
              <a:buChar char="●"/>
            </a:pPr>
            <a:r>
              <a:rPr lang="en" sz="2000"/>
              <a:t>Lack of knowledge/education</a:t>
            </a:r>
            <a:endParaRPr sz="2000"/>
          </a:p>
          <a:p>
            <a:pPr indent="-327025" lvl="0" marL="457200" rtl="0" algn="l">
              <a:spcBef>
                <a:spcPts val="0"/>
              </a:spcBef>
              <a:spcAft>
                <a:spcPts val="0"/>
              </a:spcAft>
              <a:buSzPct val="100000"/>
              <a:buChar char="●"/>
            </a:pPr>
            <a:r>
              <a:rPr lang="en" sz="2000"/>
              <a:t>Lack of an opposition/coalition</a:t>
            </a:r>
            <a:endParaRPr sz="2000"/>
          </a:p>
          <a:p>
            <a:pPr indent="-327025" lvl="0" marL="457200" rtl="0" algn="l">
              <a:spcBef>
                <a:spcPts val="0"/>
              </a:spcBef>
              <a:spcAft>
                <a:spcPts val="0"/>
              </a:spcAft>
              <a:buSzPct val="100000"/>
              <a:buChar char="●"/>
            </a:pPr>
            <a:r>
              <a:rPr lang="en" sz="2000"/>
              <a:t>Lack of solid plans for the future</a:t>
            </a:r>
            <a:endParaRPr sz="2000"/>
          </a:p>
          <a:p>
            <a:pPr indent="-307340" lvl="1" marL="914400" rtl="0" algn="l">
              <a:spcBef>
                <a:spcPts val="0"/>
              </a:spcBef>
              <a:spcAft>
                <a:spcPts val="0"/>
              </a:spcAft>
              <a:buSzPct val="100000"/>
              <a:buChar char="○"/>
            </a:pPr>
            <a:r>
              <a:rPr lang="en" sz="1600"/>
              <a:t>What may happen in the transionary state of the movement?</a:t>
            </a:r>
            <a:endParaRPr sz="1600"/>
          </a:p>
          <a:p>
            <a:pPr indent="-307340" lvl="1" marL="914400" rtl="0" algn="l">
              <a:spcBef>
                <a:spcPts val="0"/>
              </a:spcBef>
              <a:spcAft>
                <a:spcPts val="0"/>
              </a:spcAft>
              <a:buSzPct val="100000"/>
              <a:buChar char="○"/>
            </a:pPr>
            <a:r>
              <a:rPr lang="en" sz="1600"/>
              <a:t>What plans do the we have for after the revolution?</a:t>
            </a:r>
            <a:endParaRPr sz="1600"/>
          </a:p>
          <a:p>
            <a:pPr indent="-307340" lvl="1" marL="914400" rtl="0" algn="l">
              <a:spcBef>
                <a:spcPts val="0"/>
              </a:spcBef>
              <a:spcAft>
                <a:spcPts val="0"/>
              </a:spcAft>
              <a:buSzPct val="100000"/>
              <a:buChar char="○"/>
            </a:pPr>
            <a:r>
              <a:rPr lang="en" sz="1600"/>
              <a:t>How are we planning to rebuild Iran?</a:t>
            </a:r>
            <a:endParaRPr sz="1600"/>
          </a:p>
        </p:txBody>
      </p:sp>
      <p:sp>
        <p:nvSpPr>
          <p:cNvPr id="101" name="Google Shape;101;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Questions</a:t>
            </a:r>
            <a:endParaRPr/>
          </a:p>
        </p:txBody>
      </p:sp>
      <p:sp>
        <p:nvSpPr>
          <p:cNvPr id="107" name="Google Shape;107;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chemeClr val="dk1"/>
              </a:buClr>
              <a:buSzPts val="2100"/>
              <a:buChar char="●"/>
            </a:pPr>
            <a:r>
              <a:rPr lang="en" sz="2100">
                <a:solidFill>
                  <a:schemeClr val="dk1"/>
                </a:solidFill>
              </a:rPr>
              <a:t>How could we minimize the </a:t>
            </a:r>
            <a:r>
              <a:rPr lang="en" sz="2100">
                <a:solidFill>
                  <a:schemeClr val="dk1"/>
                </a:solidFill>
              </a:rPr>
              <a:t>uncertainties</a:t>
            </a:r>
            <a:r>
              <a:rPr lang="en" sz="2100">
                <a:solidFill>
                  <a:schemeClr val="dk1"/>
                </a:solidFill>
              </a:rPr>
              <a:t> about the future?</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How could we facilitate giving birth to a coalition?</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Could we create a leaderless opposition?</a:t>
            </a:r>
            <a:endParaRPr sz="2100">
              <a:solidFill>
                <a:schemeClr val="dk1"/>
              </a:solidFill>
            </a:endParaRPr>
          </a:p>
          <a:p>
            <a:pPr indent="0" lvl="0" marL="457200" rtl="0" algn="l">
              <a:spcBef>
                <a:spcPts val="1200"/>
              </a:spcBef>
              <a:spcAft>
                <a:spcPts val="1200"/>
              </a:spcAft>
              <a:buNone/>
            </a:pPr>
            <a:r>
              <a:t/>
            </a:r>
            <a:endParaRPr sz="2100">
              <a:solidFill>
                <a:schemeClr val="dk1"/>
              </a:solidFill>
            </a:endParaRPr>
          </a:p>
        </p:txBody>
      </p:sp>
      <p:sp>
        <p:nvSpPr>
          <p:cNvPr id="108" name="Google Shape;108;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 Open Governance</a:t>
            </a:r>
            <a:endParaRPr/>
          </a:p>
        </p:txBody>
      </p:sp>
      <p:sp>
        <p:nvSpPr>
          <p:cNvPr id="114" name="Google Shape;114;p17"/>
          <p:cNvSpPr txBox="1"/>
          <p:nvPr>
            <p:ph idx="1" type="body"/>
          </p:nvPr>
        </p:nvSpPr>
        <p:spPr>
          <a:xfrm>
            <a:off x="311700" y="2220800"/>
            <a:ext cx="8520600" cy="14037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sz="2400">
                <a:solidFill>
                  <a:schemeClr val="dk1"/>
                </a:solidFill>
              </a:rPr>
              <a:t>Open governance refers to the principles of transparency, participation, and accountability in decision-making and governing processes. </a:t>
            </a:r>
            <a:endParaRPr sz="2400">
              <a:solidFill>
                <a:schemeClr val="dk1"/>
              </a:solidFill>
            </a:endParaRPr>
          </a:p>
        </p:txBody>
      </p:sp>
      <p:sp>
        <p:nvSpPr>
          <p:cNvPr id="115" name="Google Shape;115;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a:t>
            </a:r>
            <a:r>
              <a:rPr lang="en"/>
              <a:t>Transparency</a:t>
            </a:r>
            <a:endParaRPr/>
          </a:p>
        </p:txBody>
      </p:sp>
      <p:sp>
        <p:nvSpPr>
          <p:cNvPr id="121" name="Google Shape;121;p18"/>
          <p:cNvSpPr txBox="1"/>
          <p:nvPr>
            <p:ph idx="1" type="body"/>
          </p:nvPr>
        </p:nvSpPr>
        <p:spPr>
          <a:xfrm>
            <a:off x="729450" y="2078875"/>
            <a:ext cx="7688700" cy="2597700"/>
          </a:xfrm>
          <a:prstGeom prst="rect">
            <a:avLst/>
          </a:prstGeom>
        </p:spPr>
        <p:txBody>
          <a:bodyPr anchorCtr="0" anchor="t" bIns="91425" lIns="91425" spcFirstLastPara="1" rIns="91425" wrap="square" tIns="91425">
            <a:noAutofit/>
          </a:bodyPr>
          <a:lstStyle/>
          <a:p>
            <a:pPr indent="-336550" lvl="0" marL="457200" rtl="0" algn="l">
              <a:lnSpc>
                <a:spcPct val="105000"/>
              </a:lnSpc>
              <a:spcBef>
                <a:spcPts val="0"/>
              </a:spcBef>
              <a:spcAft>
                <a:spcPts val="0"/>
              </a:spcAft>
              <a:buClr>
                <a:schemeClr val="dk1"/>
              </a:buClr>
              <a:buSzPts val="1700"/>
              <a:buChar char="●"/>
            </a:pPr>
            <a:r>
              <a:rPr lang="en" sz="1700">
                <a:solidFill>
                  <a:schemeClr val="dk1"/>
                </a:solidFill>
              </a:rPr>
              <a:t>Transparent financing:</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Tracking the new government expenses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Tracking where citizen’s tax may go</a:t>
            </a:r>
            <a:endParaRPr sz="1700">
              <a:solidFill>
                <a:schemeClr val="dk1"/>
              </a:solidFill>
            </a:endParaRPr>
          </a:p>
          <a:p>
            <a:pPr indent="-336550" lvl="0" marL="457200" rtl="0" algn="l">
              <a:lnSpc>
                <a:spcPct val="105000"/>
              </a:lnSpc>
              <a:spcBef>
                <a:spcPts val="0"/>
              </a:spcBef>
              <a:spcAft>
                <a:spcPts val="0"/>
              </a:spcAft>
              <a:buClr>
                <a:schemeClr val="dk1"/>
              </a:buClr>
              <a:buSzPts val="1700"/>
              <a:buChar char="●"/>
            </a:pPr>
            <a:r>
              <a:rPr lang="en" sz="1700">
                <a:solidFill>
                  <a:schemeClr val="dk1"/>
                </a:solidFill>
              </a:rPr>
              <a:t>Access to all government information</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Decision making</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Operational methods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Plannings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Open source software</a:t>
            </a:r>
            <a:endParaRPr sz="1700">
              <a:solidFill>
                <a:schemeClr val="dk1"/>
              </a:solidFill>
            </a:endParaRPr>
          </a:p>
          <a:p>
            <a:pPr indent="-336550" lvl="0" marL="457200" rtl="0" algn="l">
              <a:lnSpc>
                <a:spcPct val="105000"/>
              </a:lnSpc>
              <a:spcBef>
                <a:spcPts val="0"/>
              </a:spcBef>
              <a:spcAft>
                <a:spcPts val="0"/>
              </a:spcAft>
              <a:buClr>
                <a:schemeClr val="dk1"/>
              </a:buClr>
              <a:buSzPts val="1700"/>
              <a:buChar char="●"/>
            </a:pPr>
            <a:r>
              <a:rPr lang="en" sz="1700">
                <a:solidFill>
                  <a:schemeClr val="dk1"/>
                </a:solidFill>
              </a:rPr>
              <a:t>Big Data</a:t>
            </a:r>
            <a:endParaRPr sz="1700">
              <a:solidFill>
                <a:schemeClr val="dk1"/>
              </a:solidFill>
            </a:endParaRPr>
          </a:p>
          <a:p>
            <a:pPr indent="0" lvl="0" marL="457200" rtl="0" algn="l">
              <a:lnSpc>
                <a:spcPct val="105000"/>
              </a:lnSpc>
              <a:spcBef>
                <a:spcPts val="1200"/>
              </a:spcBef>
              <a:spcAft>
                <a:spcPts val="1200"/>
              </a:spcAft>
              <a:buNone/>
            </a:pPr>
            <a:r>
              <a:t/>
            </a:r>
            <a:endParaRPr sz="1700">
              <a:solidFill>
                <a:schemeClr val="dk1"/>
              </a:solidFill>
            </a:endParaRPr>
          </a:p>
        </p:txBody>
      </p:sp>
      <p:sp>
        <p:nvSpPr>
          <p:cNvPr id="122" name="Google Shape;122;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Big Data - Big Concern: Privacy Protection &amp; Spying</a:t>
            </a:r>
            <a:endParaRPr/>
          </a:p>
        </p:txBody>
      </p:sp>
      <p:sp>
        <p:nvSpPr>
          <p:cNvPr id="128" name="Google Shape;128;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Source Context</a:t>
            </a:r>
            <a:endParaRPr/>
          </a:p>
        </p:txBody>
      </p:sp>
      <p:sp>
        <p:nvSpPr>
          <p:cNvPr id="134" name="Google Shape;134;p20"/>
          <p:cNvSpPr txBox="1"/>
          <p:nvPr/>
        </p:nvSpPr>
        <p:spPr>
          <a:xfrm>
            <a:off x="576750" y="1833000"/>
            <a:ext cx="43743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Open audit of how exactly the software</a:t>
            </a:r>
            <a:r>
              <a:rPr lang="en">
                <a:solidFill>
                  <a:schemeClr val="dk1"/>
                </a:solidFill>
                <a:latin typeface="Lato"/>
                <a:ea typeface="Lato"/>
                <a:cs typeface="Lato"/>
                <a:sym typeface="Lato"/>
              </a:rPr>
              <a:t> </a:t>
            </a:r>
            <a:r>
              <a:rPr lang="en">
                <a:solidFill>
                  <a:schemeClr val="dk1"/>
                </a:solidFill>
                <a:latin typeface="Lato"/>
                <a:ea typeface="Lato"/>
                <a:cs typeface="Lato"/>
                <a:sym typeface="Lato"/>
              </a:rPr>
              <a:t>operates</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Open collaboration </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Examples of s</a:t>
            </a:r>
            <a:r>
              <a:rPr lang="en">
                <a:solidFill>
                  <a:schemeClr val="dk1"/>
                </a:solidFill>
                <a:latin typeface="Lato"/>
                <a:ea typeface="Lato"/>
                <a:cs typeface="Lato"/>
                <a:sym typeface="Lato"/>
              </a:rPr>
              <a:t>uccessful movements</a:t>
            </a: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Transparency</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Only open source software can be truly trusted </a:t>
            </a:r>
            <a:endParaRPr>
              <a:solidFill>
                <a:schemeClr val="dk1"/>
              </a:solidFill>
              <a:latin typeface="Lato"/>
              <a:ea typeface="Lato"/>
              <a:cs typeface="Lato"/>
              <a:sym typeface="Lato"/>
            </a:endParaRPr>
          </a:p>
        </p:txBody>
      </p:sp>
      <p:pic>
        <p:nvPicPr>
          <p:cNvPr id="135" name="Google Shape;135;p20"/>
          <p:cNvPicPr preferRelativeResize="0"/>
          <p:nvPr/>
        </p:nvPicPr>
        <p:blipFill rotWithShape="1">
          <a:blip r:embed="rId3">
            <a:alphaModFix/>
          </a:blip>
          <a:srcRect b="-6419" l="0" r="0" t="6420"/>
          <a:stretch/>
        </p:blipFill>
        <p:spPr>
          <a:xfrm>
            <a:off x="4788325" y="601376"/>
            <a:ext cx="4036500" cy="2645849"/>
          </a:xfrm>
          <a:prstGeom prst="rect">
            <a:avLst/>
          </a:prstGeom>
          <a:noFill/>
          <a:ln>
            <a:noFill/>
          </a:ln>
        </p:spPr>
      </p:pic>
      <p:pic>
        <p:nvPicPr>
          <p:cNvPr id="136" name="Google Shape;136;p20"/>
          <p:cNvPicPr preferRelativeResize="0"/>
          <p:nvPr/>
        </p:nvPicPr>
        <p:blipFill>
          <a:blip r:embed="rId4">
            <a:alphaModFix/>
          </a:blip>
          <a:stretch>
            <a:fillRect/>
          </a:stretch>
        </p:blipFill>
        <p:spPr>
          <a:xfrm>
            <a:off x="5259625" y="3290712"/>
            <a:ext cx="3093876" cy="1733350"/>
          </a:xfrm>
          <a:prstGeom prst="rect">
            <a:avLst/>
          </a:prstGeom>
          <a:noFill/>
          <a:ln>
            <a:noFill/>
          </a:ln>
        </p:spPr>
      </p:pic>
      <p:pic>
        <p:nvPicPr>
          <p:cNvPr id="137" name="Google Shape;137;p20"/>
          <p:cNvPicPr preferRelativeResize="0"/>
          <p:nvPr/>
        </p:nvPicPr>
        <p:blipFill>
          <a:blip r:embed="rId5">
            <a:alphaModFix/>
          </a:blip>
          <a:stretch>
            <a:fillRect/>
          </a:stretch>
        </p:blipFill>
        <p:spPr>
          <a:xfrm>
            <a:off x="729438" y="3381669"/>
            <a:ext cx="3533529" cy="1551425"/>
          </a:xfrm>
          <a:prstGeom prst="rect">
            <a:avLst/>
          </a:prstGeom>
          <a:noFill/>
          <a:ln>
            <a:noFill/>
          </a:ln>
        </p:spPr>
      </p:pic>
      <p:sp>
        <p:nvSpPr>
          <p:cNvPr id="138" name="Google Shape;138;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Science - Open Education </a:t>
            </a:r>
            <a:endParaRPr/>
          </a:p>
        </p:txBody>
      </p:sp>
      <p:sp>
        <p:nvSpPr>
          <p:cNvPr id="144" name="Google Shape;144;p21"/>
          <p:cNvSpPr txBox="1"/>
          <p:nvPr>
            <p:ph idx="1" type="body"/>
          </p:nvPr>
        </p:nvSpPr>
        <p:spPr>
          <a:xfrm>
            <a:off x="729450" y="2483325"/>
            <a:ext cx="7688700" cy="1889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700">
                <a:solidFill>
                  <a:schemeClr val="dk1"/>
                </a:solidFill>
              </a:rPr>
              <a:t>Open science is the movement to make scientific research and its dissemination accessible to all levels of society, </a:t>
            </a:r>
            <a:r>
              <a:rPr lang="en" sz="1700">
                <a:solidFill>
                  <a:schemeClr val="dk1"/>
                </a:solidFill>
              </a:rPr>
              <a:t>including </a:t>
            </a:r>
            <a:r>
              <a:rPr lang="en" sz="1700">
                <a:solidFill>
                  <a:schemeClr val="dk1"/>
                </a:solidFill>
              </a:rPr>
              <a:t>amateur and professional background. Open science is transparent and accessible knowledge that is shared and developed through collaborative networks.</a:t>
            </a:r>
            <a:endParaRPr sz="1700">
              <a:solidFill>
                <a:schemeClr val="dk1"/>
              </a:solidFill>
            </a:endParaRPr>
          </a:p>
          <a:p>
            <a:pPr indent="0" lvl="0" marL="457200" rtl="0" algn="ctr">
              <a:spcBef>
                <a:spcPts val="1200"/>
              </a:spcBef>
              <a:spcAft>
                <a:spcPts val="1200"/>
              </a:spcAft>
              <a:buNone/>
            </a:pPr>
            <a:r>
              <a:t/>
            </a:r>
            <a:endParaRPr sz="1700">
              <a:solidFill>
                <a:schemeClr val="dk1"/>
              </a:solidFill>
            </a:endParaRPr>
          </a:p>
        </p:txBody>
      </p:sp>
      <p:sp>
        <p:nvSpPr>
          <p:cNvPr id="145" name="Google Shape;145;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